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7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96809A9-44EC-4C1F-B823-4F61BDCF08EE}" type="datetimeFigureOut">
              <a:rPr lang="en-US"/>
              <a:pPr>
                <a:defRPr/>
              </a:pPr>
              <a:t>5/17/2011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C5517D4-0660-4B58-9A59-ED186A07F2E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13CB2-5A81-42CA-83D5-EB1DFFFA5FD6}" type="datetimeFigureOut">
              <a:rPr lang="en-US"/>
              <a:pPr>
                <a:defRPr/>
              </a:pPr>
              <a:t>5/17/2011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79E30-0C56-407F-A6A2-EEC32472335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A7A19-14BF-47C7-BD69-CC19687BB42D}" type="datetimeFigureOut">
              <a:rPr lang="en-US"/>
              <a:pPr>
                <a:defRPr/>
              </a:pPr>
              <a:t>5/17/2011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22B54-EE74-4FE5-A197-BE4D136E64C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AB41B-14DF-4C33-88CE-C1F0C18CA418}" type="datetimeFigureOut">
              <a:rPr lang="en-US"/>
              <a:pPr>
                <a:defRPr/>
              </a:pPr>
              <a:t>5/17/2011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0BE70-B12E-447B-A854-915FA071131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79248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8613" y="1941513"/>
            <a:ext cx="402748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508500" y="1941513"/>
            <a:ext cx="4029075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33763" y="63436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08700" y="63436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361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6231D-4D96-48E2-93D3-B16326B665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1F78B-1392-4C93-B086-2D5567733A3B}" type="datetimeFigureOut">
              <a:rPr lang="en-US"/>
              <a:pPr>
                <a:defRPr/>
              </a:pPr>
              <a:t>5/17/2011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B6F5F-9333-4927-A9B3-B8CDE3D499A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32ED4-A365-4432-A126-ED9796E19BB9}" type="datetimeFigureOut">
              <a:rPr lang="en-US"/>
              <a:pPr>
                <a:defRPr/>
              </a:pPr>
              <a:t>5/17/2011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F0BD2-2C8B-4B0D-A7BE-04516F6B7A1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7742F-F294-4CB7-B1D5-6F78BA814968}" type="datetimeFigureOut">
              <a:rPr lang="en-US"/>
              <a:pPr>
                <a:defRPr/>
              </a:pPr>
              <a:t>5/17/2011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38B4E-4F37-494C-9D09-0B7FFD7855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14FC9-DD80-46CC-AB25-55A5DE471A43}" type="datetimeFigureOut">
              <a:rPr lang="en-US"/>
              <a:pPr>
                <a:defRPr/>
              </a:pPr>
              <a:t>5/17/2011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2001F-14F2-4BCC-A385-E0EA3BAE8E4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FBFE5-BC08-4776-8768-946D81A47BA9}" type="datetimeFigureOut">
              <a:rPr lang="en-US"/>
              <a:pPr>
                <a:defRPr/>
              </a:pPr>
              <a:t>5/17/2011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94407-D747-4ED4-A7AC-20E7CCDB5CA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5ED18-CB78-487D-B5D5-09C6FB28C2AD}" type="datetimeFigureOut">
              <a:rPr lang="en-US"/>
              <a:pPr>
                <a:defRPr/>
              </a:pPr>
              <a:t>5/17/2011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DB1AA-45CA-4A47-B51E-56E6C926F39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DDAB7-77B6-4DF6-A7DB-ABF8EEF2048B}" type="datetimeFigureOut">
              <a:rPr lang="en-US"/>
              <a:pPr>
                <a:defRPr/>
              </a:pPr>
              <a:t>5/17/2011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986B2-D4AA-4EA3-92DD-B48946C3171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B9E2E-41D7-42D1-9702-9142BE0A9ACB}" type="datetimeFigureOut">
              <a:rPr lang="en-US"/>
              <a:pPr>
                <a:defRPr/>
              </a:pPr>
              <a:t>5/17/2011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76272-E025-4470-A390-44157CD6473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EE76A2-CD6B-4BE4-AC9E-706BC1E9A7E7}" type="datetimeFigureOut">
              <a:rPr lang="en-US"/>
              <a:pPr>
                <a:defRPr/>
              </a:pPr>
              <a:t>5/17/2011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EADE55-5190-4F0F-95B6-4EDD9DE7CFB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a/imgres?imgurl=http://www.nasarallysport.com/graphics/signs/Checkpoint-Sign-Flag-Check-Copyright-Anders-Green.gif&amp;imgrefurl=http://www.nasarallysport.com/documents.php&amp;usg=__Gzo2RfpTwo8Iq69QrA0BI_ja3W4=&amp;h=1200&amp;w=1200&amp;sz=143&amp;hl=en&amp;start=2&amp;tbnid=i5aoIem1vgR1BM:&amp;tbnh=150&amp;tbnw=150&amp;prev=/images?q=checkpoint+flag&amp;gbv=2&amp;hl=en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a/imgres?imgurl=http://courseweb.hopkins.k12.mn.us/file.php/760/Clip%20Art/math_symbol_clipart.jpg&amp;imgrefurl=http://courseweb.hopkins.k12.mn.us/course/view.php?id=760&amp;usg=__aoVYAOMS0_XCgb0gFTNyIMCniow=&amp;h=658&amp;w=792&amp;sz=157&amp;hl=en&amp;start=3&amp;tbnid=HDITONKRJ8_7VM:&amp;tbnh=119&amp;tbnw=143&amp;prev=/images?q=subtraction+symbol&amp;gbv=2&amp;hl=en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dnr.sc.gov/ael/personals/pjpb/lecture/spectru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199" y="1752600"/>
            <a:ext cx="5410201" cy="36385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 4"/>
          <p:cNvSpPr/>
          <p:nvPr/>
        </p:nvSpPr>
        <p:spPr>
          <a:xfrm>
            <a:off x="299911" y="228600"/>
            <a:ext cx="884408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WAVE MODEL &amp; COLOURS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</a:endParaRPr>
          </a:p>
        </p:txBody>
      </p:sp>
      <p:pic>
        <p:nvPicPr>
          <p:cNvPr id="16388" name="Picture 4" descr="http://www.wordimagemedia.com/neg-space/Color/color_whee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828800"/>
            <a:ext cx="3124200" cy="38227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04800"/>
            <a:ext cx="7239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Subtractive </a:t>
            </a:r>
            <a:r>
              <a:rPr lang="en-US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colour</a:t>
            </a: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 theory CONT’D</a:t>
            </a:r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24578" name="TextBox 2"/>
          <p:cNvSpPr txBox="1">
            <a:spLocks noChangeArrowheads="1"/>
          </p:cNvSpPr>
          <p:nvPr/>
        </p:nvSpPr>
        <p:spPr bwMode="auto">
          <a:xfrm>
            <a:off x="533400" y="1219200"/>
            <a:ext cx="80772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solidFill>
                  <a:srgbClr val="FF0000"/>
                </a:solidFill>
                <a:latin typeface="Calibri" pitchFamily="34" charset="0"/>
              </a:rPr>
              <a:t>Subtractive Colour Theory states:</a:t>
            </a:r>
          </a:p>
          <a:p>
            <a:pPr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 coloured matter selectively absorbs different colours or wavelengths of light.</a:t>
            </a:r>
          </a:p>
          <a:p>
            <a:pPr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 the colours that are absorbed are ‘subtracted’ from the reflected light that is seen by the eye.</a:t>
            </a:r>
          </a:p>
          <a:p>
            <a:pPr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 a black object absorbs all the colours.</a:t>
            </a:r>
          </a:p>
          <a:p>
            <a:pPr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 a white object reflects all colours.</a:t>
            </a:r>
          </a:p>
          <a:p>
            <a:pPr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 a blue object reflects blue and absorbs all other colours.</a:t>
            </a:r>
          </a:p>
          <a:p>
            <a:pPr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 </a:t>
            </a:r>
            <a:r>
              <a:rPr lang="en-US" sz="2400" b="1" u="sng">
                <a:solidFill>
                  <a:srgbClr val="FF0000"/>
                </a:solidFill>
                <a:latin typeface="Calibri" pitchFamily="34" charset="0"/>
              </a:rPr>
              <a:t>Primary subtractive colours</a:t>
            </a:r>
            <a:r>
              <a:rPr lang="en-US" sz="2400">
                <a:latin typeface="Calibri" pitchFamily="34" charset="0"/>
              </a:rPr>
              <a:t>: magenta, cyan, and yellow.</a:t>
            </a:r>
          </a:p>
          <a:p>
            <a:pPr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 </a:t>
            </a:r>
            <a:r>
              <a:rPr lang="en-US" sz="2400" b="1" u="sng">
                <a:solidFill>
                  <a:srgbClr val="FF0000"/>
                </a:solidFill>
                <a:latin typeface="Calibri" pitchFamily="34" charset="0"/>
              </a:rPr>
              <a:t>Secondary subtractive colours</a:t>
            </a:r>
            <a:r>
              <a:rPr lang="en-US" sz="2400">
                <a:latin typeface="Calibri" pitchFamily="34" charset="0"/>
              </a:rPr>
              <a:t>: red, green, blue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http://www.diycalculator.com/imgs/console-0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92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514600"/>
            <a:ext cx="4876800" cy="4114800"/>
          </a:xfrm>
        </p:spPr>
        <p:txBody>
          <a:bodyPr/>
          <a:lstStyle/>
          <a:p>
            <a:r>
              <a:rPr lang="en-US" sz="4000" smtClean="0">
                <a:solidFill>
                  <a:srgbClr val="99FF33"/>
                </a:solidFill>
              </a:rPr>
              <a:t>Green</a:t>
            </a:r>
            <a:r>
              <a:rPr lang="en-US" sz="4000" smtClean="0"/>
              <a:t>, </a:t>
            </a:r>
            <a:r>
              <a:rPr lang="en-US" sz="4000" smtClean="0">
                <a:solidFill>
                  <a:srgbClr val="0066FF"/>
                </a:solidFill>
              </a:rPr>
              <a:t>blue</a:t>
            </a:r>
            <a:r>
              <a:rPr lang="en-US" sz="4000" smtClean="0"/>
              <a:t>, </a:t>
            </a:r>
            <a:r>
              <a:rPr lang="en-US" sz="4000" smtClean="0">
                <a:solidFill>
                  <a:srgbClr val="FF0000"/>
                </a:solidFill>
              </a:rPr>
              <a:t>red</a:t>
            </a:r>
          </a:p>
          <a:p>
            <a:r>
              <a:rPr lang="en-US" sz="4000" smtClean="0"/>
              <a:t>Complimentary pigments are primary colors for light!</a:t>
            </a:r>
          </a:p>
        </p:txBody>
      </p:sp>
      <p:pic>
        <p:nvPicPr>
          <p:cNvPr id="123909" name="Picture 5" descr="D:\PFiles\MSOffice\Clipart\standard\stddir1\bd05178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2971800"/>
            <a:ext cx="2727325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910" name="Picture 6" descr="D:\PFiles\MSOffice\Clipart\standard\stddir3\hh00895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151923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143000" y="228600"/>
            <a:ext cx="7722632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Complementary Pigments 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 bldLvl="5" autoUpdateAnimBg="0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457200"/>
            <a:ext cx="5410200" cy="762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Paint Pigments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057400"/>
            <a:ext cx="8001000" cy="44196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z="3200" smtClean="0"/>
              <a:t>Pigments absorb the frequency of light that you see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3200" smtClean="0"/>
          </a:p>
          <a:p>
            <a:pPr lvl="1">
              <a:lnSpc>
                <a:spcPct val="90000"/>
              </a:lnSpc>
            </a:pPr>
            <a:r>
              <a:rPr lang="en-US" sz="3200" smtClean="0"/>
              <a:t>Primary pigments</a:t>
            </a:r>
          </a:p>
          <a:p>
            <a:pPr lvl="2">
              <a:lnSpc>
                <a:spcPct val="90000"/>
              </a:lnSpc>
            </a:pPr>
            <a:r>
              <a:rPr lang="en-US" sz="3200" smtClean="0"/>
              <a:t>Yellow + </a:t>
            </a:r>
            <a:r>
              <a:rPr lang="en-US" sz="3200" smtClean="0">
                <a:solidFill>
                  <a:srgbClr val="0066FF"/>
                </a:solidFill>
              </a:rPr>
              <a:t>cyan</a:t>
            </a:r>
            <a:r>
              <a:rPr lang="en-US" sz="3200" smtClean="0"/>
              <a:t> + </a:t>
            </a:r>
            <a:r>
              <a:rPr lang="en-US" sz="3200" smtClean="0">
                <a:solidFill>
                  <a:srgbClr val="FF3399"/>
                </a:solidFill>
              </a:rPr>
              <a:t>magenta</a:t>
            </a:r>
            <a:r>
              <a:rPr lang="en-US" sz="3200" smtClean="0"/>
              <a:t> =black</a:t>
            </a:r>
          </a:p>
          <a:p>
            <a:pPr lvl="2">
              <a:lnSpc>
                <a:spcPct val="90000"/>
              </a:lnSpc>
            </a:pPr>
            <a:r>
              <a:rPr lang="en-US" sz="3200" smtClean="0"/>
              <a:t>Primary pigments are compliments 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3200" smtClean="0"/>
              <a:t>	of the primary colors of light.</a:t>
            </a:r>
          </a:p>
        </p:txBody>
      </p:sp>
      <p:pic>
        <p:nvPicPr>
          <p:cNvPr id="103431" name="Picture 7" descr="D:\PFiles\MSOffice\Clipart\standard\stddir2\en00684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6413" y="115888"/>
            <a:ext cx="1550987" cy="171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 bldLvl="5" autoUpdateAnimBg="0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6" descr="http://i.zdnet.com/blogs/stop_sig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716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4" descr="http://tbn0.google.com/images?q=tbn:i5aoIem1vgR1BM:http://www.nasarallysport.com/graphics/signs/Checkpoint-Sign-Flag-Check-Copyright-Anders-Gree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86600" y="0"/>
            <a:ext cx="178593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AutoShape 3081"/>
          <p:cNvSpPr>
            <a:spLocks noChangeArrowheads="1"/>
          </p:cNvSpPr>
          <p:nvPr/>
        </p:nvSpPr>
        <p:spPr bwMode="auto">
          <a:xfrm>
            <a:off x="2057400" y="228600"/>
            <a:ext cx="5029200" cy="1295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4000" b="1">
                <a:solidFill>
                  <a:srgbClr val="FFFFFF"/>
                </a:solidFill>
                <a:latin typeface="Calibri" pitchFamily="34" charset="0"/>
              </a:rPr>
              <a:t>LEARNING CHECKPOINT!!!!</a:t>
            </a:r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533400" y="1828800"/>
            <a:ext cx="7620000" cy="437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2000">
                <a:latin typeface="Calibri" pitchFamily="34" charset="0"/>
              </a:rPr>
              <a:t>What property of a light wave determines the colour of light?</a:t>
            </a:r>
          </a:p>
          <a:p>
            <a:pPr marL="342900" indent="-342900">
              <a:buFontTx/>
              <a:buAutoNum type="arabicPeriod"/>
            </a:pPr>
            <a:r>
              <a:rPr lang="en-US" sz="2000">
                <a:latin typeface="Calibri" pitchFamily="34" charset="0"/>
              </a:rPr>
              <a:t>List the 6 general categories of colour from the longest wavelength to the shortest wavelength.</a:t>
            </a:r>
          </a:p>
          <a:p>
            <a:pPr marL="342900" indent="-342900">
              <a:buFontTx/>
              <a:buAutoNum type="arabicPeriod"/>
            </a:pPr>
            <a:r>
              <a:rPr lang="en-US" sz="2000">
                <a:latin typeface="Calibri" pitchFamily="34" charset="0"/>
              </a:rPr>
              <a:t>What is the visible spectrum?</a:t>
            </a:r>
          </a:p>
          <a:p>
            <a:pPr marL="342900" indent="-342900">
              <a:buFontTx/>
              <a:buAutoNum type="arabicPeriod"/>
            </a:pPr>
            <a:r>
              <a:rPr lang="en-US" sz="2000">
                <a:latin typeface="Calibri" pitchFamily="34" charset="0"/>
              </a:rPr>
              <a:t> What properties of light does the wave model of light explain?</a:t>
            </a:r>
          </a:p>
          <a:p>
            <a:pPr marL="342900" indent="-342900">
              <a:buFontTx/>
              <a:buAutoNum type="arabicPeriod"/>
            </a:pPr>
            <a:r>
              <a:rPr lang="en-US" sz="2000">
                <a:latin typeface="Calibri" pitchFamily="34" charset="0"/>
              </a:rPr>
              <a:t>What does the additive colour theory of light state?</a:t>
            </a:r>
          </a:p>
          <a:p>
            <a:pPr marL="342900" indent="-342900">
              <a:buFontTx/>
              <a:buAutoNum type="arabicPeriod"/>
            </a:pPr>
            <a:r>
              <a:rPr lang="en-US" sz="2000">
                <a:latin typeface="Calibri" pitchFamily="34" charset="0"/>
              </a:rPr>
              <a:t>What does the subtractive colour theory of light state?</a:t>
            </a:r>
          </a:p>
          <a:p>
            <a:pPr marL="342900" indent="-342900">
              <a:buFontTx/>
              <a:buAutoNum type="arabicPeriod"/>
            </a:pPr>
            <a:r>
              <a:rPr lang="en-US" sz="2000">
                <a:latin typeface="Calibri" pitchFamily="34" charset="0"/>
              </a:rPr>
              <a:t>A balloon appears yellow when seen in white light.  Explain the colour it will appear in:</a:t>
            </a:r>
          </a:p>
          <a:p>
            <a:pPr marL="342900" indent="-342900"/>
            <a:r>
              <a:rPr lang="en-US" sz="2000">
                <a:latin typeface="Calibri" pitchFamily="34" charset="0"/>
              </a:rPr>
              <a:t> 	(a) green light</a:t>
            </a:r>
          </a:p>
          <a:p>
            <a:pPr marL="342900" indent="-342900"/>
            <a:r>
              <a:rPr lang="en-US" sz="2000">
                <a:latin typeface="Calibri" pitchFamily="34" charset="0"/>
              </a:rPr>
              <a:t>	(b) magenta light</a:t>
            </a:r>
          </a:p>
          <a:p>
            <a:pPr marL="342900" indent="-342900">
              <a:buFontTx/>
              <a:buAutoNum type="arabicPeriod"/>
            </a:pP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924800" cy="762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LIGHT: Particles or Waves?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7924800" cy="4191000"/>
          </a:xfrm>
        </p:spPr>
        <p:txBody>
          <a:bodyPr/>
          <a:lstStyle/>
          <a:p>
            <a:r>
              <a:rPr lang="en-US" sz="4000" smtClean="0"/>
              <a:t>Wave Model of Light</a:t>
            </a:r>
          </a:p>
          <a:p>
            <a:pPr lvl="1"/>
            <a:r>
              <a:rPr lang="en-US" sz="4000" smtClean="0"/>
              <a:t>Explains most properties of light</a:t>
            </a:r>
          </a:p>
          <a:p>
            <a:pPr lvl="1"/>
            <a:r>
              <a:rPr lang="en-US" sz="4000" smtClean="0"/>
              <a:t>Uses both light and waves to transfer energy, and they both go outward in all directions from their source.</a:t>
            </a: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7010400" y="6553200"/>
            <a:ext cx="1763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chemeClr val="bg2"/>
                </a:solidFill>
                <a:latin typeface="Calibri" pitchFamily="34" charset="0"/>
              </a:rPr>
              <a:t>© 2000 Microsoft Clip Gallery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0" y="228600"/>
            <a:ext cx="41148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PRISM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</a:endParaRPr>
          </a:p>
        </p:txBody>
      </p:sp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533400" y="1066800"/>
            <a:ext cx="79248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>
                <a:latin typeface="Calibri" pitchFamily="34" charset="0"/>
              </a:rPr>
              <a:t> A transparent glass or plastic object with flat, polished sides.</a:t>
            </a:r>
          </a:p>
          <a:p>
            <a:pPr>
              <a:buFont typeface="Wingdings" pitchFamily="2" charset="2"/>
              <a:buChar char="q"/>
            </a:pPr>
            <a:r>
              <a:rPr lang="en-US" sz="2400">
                <a:latin typeface="Calibri" pitchFamily="34" charset="0"/>
              </a:rPr>
              <a:t> The light separates into the colours of the rainbow, including red, orange, yellow, green, blue, and violet.</a:t>
            </a:r>
          </a:p>
          <a:p>
            <a:pPr>
              <a:buFont typeface="Wingdings" pitchFamily="2" charset="2"/>
              <a:buChar char="q"/>
            </a:pPr>
            <a:r>
              <a:rPr lang="en-US" sz="2400">
                <a:latin typeface="Calibri" pitchFamily="34" charset="0"/>
              </a:rPr>
              <a:t> The range of different colours of light is called the </a:t>
            </a:r>
            <a:r>
              <a:rPr lang="en-US" sz="2400">
                <a:solidFill>
                  <a:srgbClr val="002060"/>
                </a:solidFill>
                <a:latin typeface="Calibri" pitchFamily="34" charset="0"/>
              </a:rPr>
              <a:t>VISIBLE SPECTRUM.</a:t>
            </a:r>
          </a:p>
        </p:txBody>
      </p:sp>
      <p:pic>
        <p:nvPicPr>
          <p:cNvPr id="1028" name="Picture 4" descr="http://www.rkm.com.au/ANIMATIONS/animation-graphics/prism-dispersing-ligh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3886200"/>
            <a:ext cx="4114800" cy="23241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0" name="Picture 6" descr="http://soulmerlin.com/almanack/wp-content/uploads/2008/06/prisms-for-almanac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886200"/>
            <a:ext cx="3390900" cy="28003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953" y="228600"/>
            <a:ext cx="8700447" cy="61555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Wavelength &amp; </a:t>
            </a:r>
            <a:r>
              <a:rPr lang="en-US" sz="3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colours</a:t>
            </a:r>
            <a:endParaRPr lang="en-US" sz="3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143000"/>
            <a:ext cx="78486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dirty="0">
                <a:latin typeface="+mn-lt"/>
              </a:rPr>
              <a:t>  each </a:t>
            </a:r>
            <a:r>
              <a:rPr lang="en-US" sz="2400" dirty="0" err="1">
                <a:latin typeface="+mn-lt"/>
              </a:rPr>
              <a:t>colour</a:t>
            </a:r>
            <a:r>
              <a:rPr lang="en-US" sz="2400" dirty="0">
                <a:latin typeface="+mn-lt"/>
              </a:rPr>
              <a:t> has a different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wavelength</a:t>
            </a:r>
            <a:r>
              <a:rPr lang="en-US" sz="2400" dirty="0">
                <a:latin typeface="+mn-lt"/>
              </a:rPr>
              <a:t> and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frequency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dirty="0">
                <a:latin typeface="+mn-lt"/>
              </a:rPr>
              <a:t> </a:t>
            </a:r>
            <a:r>
              <a:rPr lang="en-US" sz="2400" dirty="0">
                <a:latin typeface="+mn-lt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+mn-lt"/>
              </a:rPr>
              <a:t>RED LIGHT- </a:t>
            </a:r>
            <a:r>
              <a:rPr lang="en-US" sz="2400" dirty="0">
                <a:latin typeface="+mn-lt"/>
              </a:rPr>
              <a:t>longest wavelength; lowest frequency in visible light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dirty="0">
                <a:latin typeface="+mn-lt"/>
              </a:rPr>
              <a:t> </a:t>
            </a:r>
            <a:r>
              <a:rPr lang="en-US" sz="2400" dirty="0">
                <a:latin typeface="+mn-lt"/>
              </a:rPr>
              <a:t> </a:t>
            </a:r>
            <a:r>
              <a:rPr lang="en-US" sz="2400" b="1" dirty="0">
                <a:solidFill>
                  <a:srgbClr val="7030A0"/>
                </a:solidFill>
                <a:latin typeface="+mn-lt"/>
              </a:rPr>
              <a:t>VIOLET LIGHT- </a:t>
            </a:r>
            <a:r>
              <a:rPr lang="en-US" sz="2400" dirty="0">
                <a:latin typeface="+mn-lt"/>
              </a:rPr>
              <a:t>shortest wavelength; highest frequency in visible light.</a:t>
            </a:r>
            <a:endParaRPr lang="en-US" sz="2400" dirty="0">
              <a:latin typeface="+mn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3581400"/>
          <a:ext cx="7848600" cy="305276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16200"/>
                <a:gridCol w="2616200"/>
                <a:gridCol w="2616200"/>
              </a:tblGrid>
              <a:tr h="43615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COLOUR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FREQUENCY (Hz)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WAVELENGTH</a:t>
                      </a:r>
                      <a:r>
                        <a:rPr lang="en-US" b="1" baseline="0" dirty="0" smtClean="0"/>
                        <a:t> (nm)</a:t>
                      </a:r>
                      <a:endParaRPr lang="en-US" b="1" dirty="0"/>
                    </a:p>
                  </a:txBody>
                  <a:tcPr/>
                </a:tc>
              </a:tr>
              <a:tr h="43615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Red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4.3 X</a:t>
                      </a:r>
                      <a:r>
                        <a:rPr lang="en-US" b="1" baseline="0" dirty="0" smtClean="0"/>
                        <a:t> 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en-US" sz="18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0"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700</a:t>
                      </a:r>
                      <a:endParaRPr lang="en-US" b="1" dirty="0"/>
                    </a:p>
                  </a:txBody>
                  <a:tcPr/>
                </a:tc>
              </a:tr>
              <a:tr h="43615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3"/>
                          </a:solidFill>
                        </a:rPr>
                        <a:t>Orange</a:t>
                      </a:r>
                      <a:endParaRPr lang="en-US" b="1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5.0</a:t>
                      </a:r>
                      <a:r>
                        <a:rPr lang="en-US" b="1" baseline="0" dirty="0" smtClean="0"/>
                        <a:t> X 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en-US" sz="18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0"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600</a:t>
                      </a:r>
                      <a:endParaRPr lang="en-US" b="1" dirty="0"/>
                    </a:p>
                  </a:txBody>
                  <a:tcPr/>
                </a:tc>
              </a:tr>
              <a:tr h="43615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Yellow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5.2</a:t>
                      </a:r>
                      <a:r>
                        <a:rPr lang="en-US" b="1" baseline="0" dirty="0" smtClean="0"/>
                        <a:t> X 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en-US" sz="18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0"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580</a:t>
                      </a:r>
                      <a:endParaRPr lang="en-US" b="1" dirty="0"/>
                    </a:p>
                  </a:txBody>
                  <a:tcPr/>
                </a:tc>
              </a:tr>
              <a:tr h="43615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Green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5.7 X</a:t>
                      </a:r>
                      <a:r>
                        <a:rPr lang="en-US" b="1" baseline="0" dirty="0" smtClean="0"/>
                        <a:t> 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en-US" sz="18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0"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550</a:t>
                      </a:r>
                      <a:endParaRPr lang="en-US" b="1" dirty="0"/>
                    </a:p>
                  </a:txBody>
                  <a:tcPr/>
                </a:tc>
              </a:tr>
              <a:tr h="43615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Blue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6.4 X 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en-US" sz="18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0"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450</a:t>
                      </a:r>
                      <a:endParaRPr lang="en-US" b="1" dirty="0"/>
                    </a:p>
                  </a:txBody>
                  <a:tcPr/>
                </a:tc>
              </a:tr>
              <a:tr h="43615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Violet 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7.5 X 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en-US" sz="18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0"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400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colourtherapyhealing.com/colour/images/electromagnetic-spectru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609600"/>
            <a:ext cx="7377113" cy="51054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828800"/>
            <a:ext cx="7367588" cy="4535488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Transparent Objects: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Light transmitted because of no scattering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Color transmitted is color you see.  All other colors are absorbed</a:t>
            </a:r>
            <a:r>
              <a:rPr lang="en-US" i="1" dirty="0" smtClean="0"/>
              <a:t>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i="1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Translucent: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Light is scattered and transmitted some</a:t>
            </a:r>
            <a:r>
              <a:rPr lang="en-US" dirty="0" smtClean="0"/>
              <a:t>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Opaque: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Light is either reflected or absorbed. 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Color of opaque objects is color it reflects.</a:t>
            </a:r>
          </a:p>
        </p:txBody>
      </p:sp>
      <p:pic>
        <p:nvPicPr>
          <p:cNvPr id="77829" name="Picture 5" descr="C:\Program Files\Common Files\Microsoft Shared\Clipart\cagcat50\so01038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81000"/>
            <a:ext cx="143986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514600" y="457200"/>
            <a:ext cx="481413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Color of Light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bldLvl="5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http://coe.jmu.edu/LearningToolbox/images/add0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05750" y="304800"/>
            <a:ext cx="12382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0" y="228600"/>
            <a:ext cx="89154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ADDITIVE COLOUR THEORY OF LIGHT</a:t>
            </a:r>
            <a:endParaRPr 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447800"/>
            <a:ext cx="8229600" cy="4894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latin typeface="+mn-lt"/>
              </a:rPr>
              <a:t>  Is when white light is compressed of different </a:t>
            </a:r>
            <a:r>
              <a:rPr lang="en-US" sz="2400" dirty="0" err="1">
                <a:latin typeface="+mn-lt"/>
              </a:rPr>
              <a:t>colours</a:t>
            </a:r>
            <a:r>
              <a:rPr lang="en-US" sz="2400" dirty="0">
                <a:latin typeface="+mn-lt"/>
              </a:rPr>
              <a:t> (wavelengths) of light.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latin typeface="+mn-lt"/>
              </a:rPr>
              <a:t> </a:t>
            </a:r>
            <a:r>
              <a:rPr lang="en-US" sz="2400" dirty="0">
                <a:latin typeface="+mn-lt"/>
              </a:rPr>
              <a:t> It is possible to produce white light by combining only 3 </a:t>
            </a:r>
            <a:r>
              <a:rPr lang="en-US" sz="2400" dirty="0" err="1">
                <a:latin typeface="+mn-lt"/>
              </a:rPr>
              <a:t>colours</a:t>
            </a:r>
            <a:r>
              <a:rPr lang="en-US" sz="2400" dirty="0">
                <a:latin typeface="+mn-lt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latin typeface="+mn-lt"/>
              </a:rPr>
              <a:t> </a:t>
            </a:r>
            <a:r>
              <a:rPr lang="en-US" sz="2400" dirty="0">
                <a:latin typeface="+mn-lt"/>
              </a:rPr>
              <a:t> </a:t>
            </a:r>
            <a:r>
              <a:rPr lang="en-US" sz="2400" b="1" dirty="0">
                <a:latin typeface="+mn-lt"/>
              </a:rPr>
              <a:t>PRIMARY COLOURS</a:t>
            </a:r>
            <a:r>
              <a:rPr lang="en-US" sz="2400" dirty="0">
                <a:latin typeface="+mn-lt"/>
              </a:rPr>
              <a:t>: 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Red</a:t>
            </a:r>
            <a:r>
              <a:rPr lang="en-US" sz="2400" dirty="0">
                <a:latin typeface="+mn-lt"/>
              </a:rPr>
              <a:t>, </a:t>
            </a:r>
            <a:r>
              <a:rPr lang="en-US" sz="2400" dirty="0">
                <a:solidFill>
                  <a:srgbClr val="00B050"/>
                </a:solidFill>
                <a:latin typeface="+mn-lt"/>
              </a:rPr>
              <a:t>Green</a:t>
            </a:r>
            <a:r>
              <a:rPr lang="en-US" sz="2400" dirty="0">
                <a:latin typeface="+mn-lt"/>
              </a:rPr>
              <a:t>, </a:t>
            </a:r>
            <a:r>
              <a:rPr lang="en-US" sz="2400" dirty="0">
                <a:solidFill>
                  <a:srgbClr val="0070C0"/>
                </a:solidFill>
                <a:latin typeface="+mn-lt"/>
              </a:rPr>
              <a:t>Blue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latin typeface="+mn-lt"/>
              </a:rPr>
              <a:t>  If you mix correct amounts of all three primary </a:t>
            </a:r>
            <a:r>
              <a:rPr lang="en-US" sz="2400" dirty="0" err="1">
                <a:latin typeface="+mn-lt"/>
              </a:rPr>
              <a:t>colours</a:t>
            </a:r>
            <a:r>
              <a:rPr lang="en-US" sz="2400" dirty="0">
                <a:latin typeface="+mn-lt"/>
              </a:rPr>
              <a:t> of light, you will make white light.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latin typeface="+mn-lt"/>
              </a:rPr>
              <a:t>  If you mix only two of the primary </a:t>
            </a:r>
            <a:r>
              <a:rPr lang="en-US" sz="2400" dirty="0" err="1">
                <a:latin typeface="+mn-lt"/>
              </a:rPr>
              <a:t>colours</a:t>
            </a:r>
            <a:r>
              <a:rPr lang="en-US" sz="2400" dirty="0">
                <a:latin typeface="+mn-lt"/>
              </a:rPr>
              <a:t> together you will make a secondary </a:t>
            </a:r>
            <a:r>
              <a:rPr lang="en-US" sz="2400" dirty="0" err="1">
                <a:latin typeface="+mn-lt"/>
              </a:rPr>
              <a:t>colour</a:t>
            </a:r>
            <a:r>
              <a:rPr lang="en-US" sz="2400" dirty="0">
                <a:latin typeface="+mn-lt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latin typeface="+mn-lt"/>
              </a:rPr>
              <a:t>  </a:t>
            </a:r>
            <a:r>
              <a:rPr lang="en-US" sz="2400" b="1" dirty="0">
                <a:latin typeface="+mn-lt"/>
              </a:rPr>
              <a:t>SECONDARY COLOURS</a:t>
            </a:r>
            <a:r>
              <a:rPr lang="en-US" sz="2400" dirty="0">
                <a:latin typeface="+mn-lt"/>
              </a:rPr>
              <a:t>: 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Magenta, </a:t>
            </a:r>
            <a:r>
              <a:rPr lang="en-US" sz="2400" dirty="0">
                <a:solidFill>
                  <a:srgbClr val="FFFF00"/>
                </a:solidFill>
                <a:latin typeface="+mn-lt"/>
              </a:rPr>
              <a:t>Yellow</a:t>
            </a:r>
            <a:r>
              <a:rPr lang="en-US" sz="2400" dirty="0">
                <a:latin typeface="+mn-lt"/>
              </a:rPr>
              <a:t>, and </a:t>
            </a:r>
            <a:r>
              <a:rPr lang="en-US" sz="2400" dirty="0">
                <a:solidFill>
                  <a:srgbClr val="00B0F0"/>
                </a:solidFill>
                <a:latin typeface="+mn-lt"/>
              </a:rPr>
              <a:t>Cyan</a:t>
            </a:r>
            <a:r>
              <a:rPr lang="en-US" sz="2400" dirty="0">
                <a:latin typeface="+mn-lt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47800" y="304800"/>
            <a:ext cx="658706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PRIMARY COLOURS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</a:endParaRPr>
          </a:p>
        </p:txBody>
      </p:sp>
      <p:pic>
        <p:nvPicPr>
          <p:cNvPr id="1028" name="Picture 4" descr="http://www.bbc.co.uk/schools/ks3bitesize/science/images/sci_dia_10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219200"/>
            <a:ext cx="5095875" cy="50958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http://upload.wikimedia.org/wikipedia/commons/thumb/2/28/Red_rose.jpg/393px-Red_ro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5050" y="2870200"/>
            <a:ext cx="2495550" cy="380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828800" y="304800"/>
            <a:ext cx="6837128" cy="61555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Subtractive </a:t>
            </a:r>
            <a:r>
              <a:rPr lang="en-US" sz="3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colour</a:t>
            </a:r>
            <a:r>
              <a:rPr lang="en-US" sz="3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 theory</a:t>
            </a:r>
            <a:endParaRPr lang="en-US" sz="3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23555" name="TextBox 2"/>
          <p:cNvSpPr txBox="1">
            <a:spLocks noChangeArrowheads="1"/>
          </p:cNvSpPr>
          <p:nvPr/>
        </p:nvSpPr>
        <p:spPr bwMode="auto">
          <a:xfrm>
            <a:off x="304800" y="1600200"/>
            <a:ext cx="815340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200">
                <a:latin typeface="Calibri" pitchFamily="34" charset="0"/>
              </a:rPr>
              <a:t>  When light wave strikes an object, some wavelengths of light REFLECT, meaning they bounce off the object.</a:t>
            </a:r>
          </a:p>
          <a:p>
            <a:endParaRPr lang="en-US" sz="22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2200">
                <a:latin typeface="Calibri" pitchFamily="34" charset="0"/>
              </a:rPr>
              <a:t>  Other wavelengths are absorbed.</a:t>
            </a:r>
          </a:p>
          <a:p>
            <a:endParaRPr lang="en-US" sz="22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2200">
                <a:latin typeface="Calibri" pitchFamily="34" charset="0"/>
              </a:rPr>
              <a:t>  The colour you see when you look at an object depends on the wavelength that are reflected.</a:t>
            </a:r>
          </a:p>
          <a:p>
            <a:endParaRPr lang="en-US" sz="22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2200">
                <a:latin typeface="Calibri" pitchFamily="34" charset="0"/>
              </a:rPr>
              <a:t>  Ex:  A red rose reflects red wavelengths of light and absorbs other colours.</a:t>
            </a:r>
          </a:p>
        </p:txBody>
      </p:sp>
      <p:pic>
        <p:nvPicPr>
          <p:cNvPr id="23556" name="Picture 4" descr="http://tbn3.google.com/images?q=tbn:HDITONKRJ8_7VM:http://courseweb.hopkins.k12.mn.us/file.php/760/Clip%2520Art/math_symbol_clipart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228600"/>
            <a:ext cx="13620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478</Words>
  <Application>Microsoft Office PowerPoint</Application>
  <PresentationFormat>On-screen Show (4:3)</PresentationFormat>
  <Paragraphs>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Arial</vt:lpstr>
      <vt:lpstr>Wingdings</vt:lpstr>
      <vt:lpstr>Office Theme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Lisa</dc:creator>
  <cp:lastModifiedBy>profcreate</cp:lastModifiedBy>
  <cp:revision>6</cp:revision>
  <dcterms:created xsi:type="dcterms:W3CDTF">2010-05-15T17:49:50Z</dcterms:created>
  <dcterms:modified xsi:type="dcterms:W3CDTF">2011-05-17T12:59:05Z</dcterms:modified>
</cp:coreProperties>
</file>