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6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8371-DA8C-419F-9699-70C363E8E0A1}" type="datetimeFigureOut">
              <a:rPr lang="en-CA" smtClean="0"/>
              <a:pPr/>
              <a:t>2014-06-12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049-5603-42E9-9494-F038A9C72F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8371-DA8C-419F-9699-70C363E8E0A1}" type="datetimeFigureOut">
              <a:rPr lang="en-CA" smtClean="0"/>
              <a:pPr/>
              <a:t>2014-06-12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049-5603-42E9-9494-F038A9C72F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8371-DA8C-419F-9699-70C363E8E0A1}" type="datetimeFigureOut">
              <a:rPr lang="en-CA" smtClean="0"/>
              <a:pPr/>
              <a:t>2014-06-12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049-5603-42E9-9494-F038A9C72F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8371-DA8C-419F-9699-70C363E8E0A1}" type="datetimeFigureOut">
              <a:rPr lang="en-CA" smtClean="0"/>
              <a:pPr/>
              <a:t>2014-06-12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049-5603-42E9-9494-F038A9C72F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8371-DA8C-419F-9699-70C363E8E0A1}" type="datetimeFigureOut">
              <a:rPr lang="en-CA" smtClean="0"/>
              <a:pPr/>
              <a:t>2014-06-12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049-5603-42E9-9494-F038A9C72F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8371-DA8C-419F-9699-70C363E8E0A1}" type="datetimeFigureOut">
              <a:rPr lang="en-CA" smtClean="0"/>
              <a:pPr/>
              <a:t>2014-06-12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049-5603-42E9-9494-F038A9C72F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8371-DA8C-419F-9699-70C363E8E0A1}" type="datetimeFigureOut">
              <a:rPr lang="en-CA" smtClean="0"/>
              <a:pPr/>
              <a:t>2014-06-12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049-5603-42E9-9494-F038A9C72F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8371-DA8C-419F-9699-70C363E8E0A1}" type="datetimeFigureOut">
              <a:rPr lang="en-CA" smtClean="0"/>
              <a:pPr/>
              <a:t>2014-06-12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049-5603-42E9-9494-F038A9C72F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8371-DA8C-419F-9699-70C363E8E0A1}" type="datetimeFigureOut">
              <a:rPr lang="en-CA" smtClean="0"/>
              <a:pPr/>
              <a:t>2014-06-12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049-5603-42E9-9494-F038A9C72F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8371-DA8C-419F-9699-70C363E8E0A1}" type="datetimeFigureOut">
              <a:rPr lang="en-CA" smtClean="0"/>
              <a:pPr/>
              <a:t>2014-06-12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049-5603-42E9-9494-F038A9C72F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8371-DA8C-419F-9699-70C363E8E0A1}" type="datetimeFigureOut">
              <a:rPr lang="en-CA" smtClean="0"/>
              <a:pPr/>
              <a:t>2014-06-12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049-5603-42E9-9494-F038A9C72F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98371-DA8C-419F-9699-70C363E8E0A1}" type="datetimeFigureOut">
              <a:rPr lang="en-CA" smtClean="0"/>
              <a:pPr/>
              <a:t>2014-06-12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9C049-5603-42E9-9494-F038A9C72F2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Factors that Affect Climate</a:t>
            </a:r>
            <a:r>
              <a:rPr lang="en-CA" dirty="0" smtClean="0"/>
              <a:t> Legend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77072"/>
            <a:ext cx="4042792" cy="2049091"/>
          </a:xfrm>
        </p:spPr>
        <p:txBody>
          <a:bodyPr/>
          <a:lstStyle/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/>
          </a:p>
        </p:txBody>
      </p:sp>
      <p:pic>
        <p:nvPicPr>
          <p:cNvPr id="4" name="Picture 3" descr="latitu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933056"/>
            <a:ext cx="1185307" cy="116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Nd9GcTQZJT5jPMg5gL5W_R_KAfGa_zrWFrkP-2NSNM8Rz5TgukxGqH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077072"/>
            <a:ext cx="994644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flash-raindrop-stripp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229200"/>
            <a:ext cx="73303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win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5229200"/>
            <a:ext cx="1584176" cy="1046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http://t0.gstatic.com/images?q=tbn:ANd9GcRNCSItSS2bicsbgPrGVO_E0HT3lnZ3s6E16cTMA_7C9CI2muf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2636912"/>
            <a:ext cx="1463388" cy="1008112"/>
          </a:xfrm>
          <a:prstGeom prst="rect">
            <a:avLst/>
          </a:prstGeom>
          <a:noFill/>
        </p:spPr>
      </p:pic>
      <p:pic>
        <p:nvPicPr>
          <p:cNvPr id="1026" name="Picture 2" descr="ANd9GcTCLWnfORlc6tJMbS42MBoJvkzMnsCdq92iWIfHaZ1SvgrlIut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1412776"/>
            <a:ext cx="2016224" cy="1425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elevation-map-holy-land_1188769_in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1" y="2708920"/>
            <a:ext cx="2304256" cy="134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483768" y="1772816"/>
            <a:ext cx="41044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MOUNTAIN RANGES</a:t>
            </a:r>
            <a:endParaRPr lang="en-CA" sz="2600" dirty="0"/>
          </a:p>
        </p:txBody>
      </p:sp>
      <p:sp>
        <p:nvSpPr>
          <p:cNvPr id="13" name="TextBox 12"/>
          <p:cNvSpPr txBox="1"/>
          <p:nvPr/>
        </p:nvSpPr>
        <p:spPr>
          <a:xfrm>
            <a:off x="2555776" y="3068960"/>
            <a:ext cx="31683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LAND ELEVATION</a:t>
            </a:r>
            <a:endParaRPr lang="en-CA" sz="2600" dirty="0"/>
          </a:p>
        </p:txBody>
      </p:sp>
      <p:sp>
        <p:nvSpPr>
          <p:cNvPr id="14" name="TextBox 13"/>
          <p:cNvSpPr txBox="1"/>
          <p:nvPr/>
        </p:nvSpPr>
        <p:spPr>
          <a:xfrm>
            <a:off x="1475656" y="4293096"/>
            <a:ext cx="18722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LATITUDE</a:t>
            </a:r>
            <a:endParaRPr lang="en-CA" sz="2600" dirty="0"/>
          </a:p>
        </p:txBody>
      </p:sp>
      <p:sp>
        <p:nvSpPr>
          <p:cNvPr id="15" name="TextBox 14"/>
          <p:cNvSpPr txBox="1"/>
          <p:nvPr/>
        </p:nvSpPr>
        <p:spPr>
          <a:xfrm>
            <a:off x="4788024" y="4437112"/>
            <a:ext cx="2232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LAND MASSES</a:t>
            </a:r>
            <a:endParaRPr lang="en-CA" sz="2600" dirty="0"/>
          </a:p>
        </p:txBody>
      </p:sp>
      <p:sp>
        <p:nvSpPr>
          <p:cNvPr id="16" name="TextBox 15"/>
          <p:cNvSpPr txBox="1"/>
          <p:nvPr/>
        </p:nvSpPr>
        <p:spPr>
          <a:xfrm>
            <a:off x="1259632" y="5445224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LARGE BODY OF WATER</a:t>
            </a:r>
            <a:endParaRPr lang="en-CA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004048" y="551723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PREVAILING WINDS</a:t>
            </a:r>
            <a:endParaRPr lang="en-CA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660232" y="2780928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/>
              <a:t>OCEAN CURRENTS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" dirty="0" smtClean="0">
                <a:solidFill>
                  <a:srgbClr val="FF0000"/>
                </a:solidFill>
                <a:latin typeface="Anthracite" pitchFamily="2" charset="0"/>
              </a:rPr>
              <a:t>0</a:t>
            </a:r>
          </a:p>
          <a:p>
            <a:pPr algn="ctr"/>
            <a:r>
              <a:rPr lang="en-CA" sz="4500" u="sng" spc="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frican" pitchFamily="2" charset="0"/>
              </a:rPr>
              <a:t>6.</a:t>
            </a:r>
            <a:r>
              <a:rPr lang="en-CA" sz="4500" u="sng" spc="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hracite" pitchFamily="2" charset="0"/>
              </a:rPr>
              <a:t>PREVAILING WINDS</a:t>
            </a:r>
            <a:endParaRPr lang="en-CA" sz="4500" u="sng" spc="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hracite" pitchFamily="2" charset="0"/>
            </a:endParaRPr>
          </a:p>
        </p:txBody>
      </p:sp>
      <p:pic>
        <p:nvPicPr>
          <p:cNvPr id="3" name="Picture 2" descr="w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3068960"/>
            <a:ext cx="217920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131840" y="2780928"/>
            <a:ext cx="55446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Wind direction determines the windward and leeward sides of both mountain ranges and large bodies of water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u="sng" dirty="0" smtClean="0">
                <a:solidFill>
                  <a:srgbClr val="FF0000"/>
                </a:solidFill>
                <a:latin typeface="African" pitchFamily="2" charset="0"/>
              </a:rPr>
              <a:t>7. </a:t>
            </a:r>
            <a:r>
              <a:rPr lang="en-CA" sz="4000" u="sng" smtClean="0">
                <a:solidFill>
                  <a:srgbClr val="FF0000"/>
                </a:solidFill>
                <a:latin typeface="African" pitchFamily="2" charset="0"/>
              </a:rPr>
              <a:t>OCEAN CURRENTS</a:t>
            </a:r>
            <a:endParaRPr lang="en-CA" sz="4000" u="sng" dirty="0">
              <a:solidFill>
                <a:srgbClr val="FF0000"/>
              </a:solidFill>
              <a:latin typeface="Anthracite" pitchFamily="2" charset="0"/>
            </a:endParaRPr>
          </a:p>
        </p:txBody>
      </p:sp>
      <p:pic>
        <p:nvPicPr>
          <p:cNvPr id="3" name="Picture 8" descr="http://t0.gstatic.com/images?q=tbn:ANd9GcRNCSItSS2bicsbgPrGVO_E0HT3lnZ3s6E16cTMA_7C9CI2muf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924944"/>
            <a:ext cx="2592288" cy="17857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91880" y="2708920"/>
            <a:ext cx="518457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Currents tend to warm temperature of eastern coastal areas and cool temperatures of western coastal areas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owithoutwalls.files.wordpress.com/2009/01/blank_world_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570" y="980728"/>
            <a:ext cx="7272808" cy="401216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43608" y="332656"/>
            <a:ext cx="6840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 smtClean="0"/>
              <a:t>Location: Windsor, ON</a:t>
            </a:r>
            <a:endParaRPr lang="en-CA" sz="3000" dirty="0"/>
          </a:p>
        </p:txBody>
      </p:sp>
      <p:sp>
        <p:nvSpPr>
          <p:cNvPr id="8" name="5-Point Star 7"/>
          <p:cNvSpPr/>
          <p:nvPr/>
        </p:nvSpPr>
        <p:spPr>
          <a:xfrm>
            <a:off x="1619672" y="1700808"/>
            <a:ext cx="504056" cy="432048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27" name="Picture 3" descr="latitu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157192"/>
            <a:ext cx="1185307" cy="116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ANd9GcTQZJT5jPMg5gL5W_R_KAfGa_zrWFrkP-2NSNM8Rz5TgukxGqH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5229200"/>
            <a:ext cx="994644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flash-raindrop-stripp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157192"/>
            <a:ext cx="73303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win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5085184"/>
            <a:ext cx="1584176" cy="1046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http://t0.gstatic.com/images?q=tbn:ANd9GcRNCSItSS2bicsbgPrGVO_E0HT3lnZ3s6E16cTMA_7C9CI2muf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5157192"/>
            <a:ext cx="1463388" cy="1008112"/>
          </a:xfrm>
          <a:prstGeom prst="rect">
            <a:avLst/>
          </a:prstGeom>
          <a:noFill/>
        </p:spPr>
      </p:pic>
      <p:sp>
        <p:nvSpPr>
          <p:cNvPr id="15" name="Down Arrow 14"/>
          <p:cNvSpPr/>
          <p:nvPr/>
        </p:nvSpPr>
        <p:spPr>
          <a:xfrm>
            <a:off x="0" y="4941168"/>
            <a:ext cx="971600" cy="1584176"/>
          </a:xfrm>
          <a:prstGeom prst="downArrow">
            <a:avLst/>
          </a:prstGeom>
          <a:solidFill>
            <a:srgbClr val="0070C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b="1" dirty="0"/>
              <a:t>P</a:t>
            </a:r>
            <a:endParaRPr lang="en-CA" b="1" dirty="0"/>
          </a:p>
        </p:txBody>
      </p:sp>
      <p:sp>
        <p:nvSpPr>
          <p:cNvPr id="16" name="Down Arrow 15"/>
          <p:cNvSpPr/>
          <p:nvPr/>
        </p:nvSpPr>
        <p:spPr>
          <a:xfrm>
            <a:off x="1403648" y="5013176"/>
            <a:ext cx="971600" cy="1584176"/>
          </a:xfrm>
          <a:prstGeom prst="downArrow">
            <a:avLst/>
          </a:prstGeom>
          <a:solidFill>
            <a:srgbClr val="0070C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b="1" dirty="0" smtClean="0"/>
              <a:t>P</a:t>
            </a:r>
            <a:endParaRPr lang="en-CA" b="1" dirty="0"/>
          </a:p>
        </p:txBody>
      </p:sp>
      <p:sp>
        <p:nvSpPr>
          <p:cNvPr id="17" name="Up Arrow 16"/>
          <p:cNvSpPr/>
          <p:nvPr/>
        </p:nvSpPr>
        <p:spPr>
          <a:xfrm>
            <a:off x="2843808" y="4869160"/>
            <a:ext cx="936104" cy="1656184"/>
          </a:xfrm>
          <a:prstGeom prst="upArrow">
            <a:avLst/>
          </a:prstGeom>
          <a:solidFill>
            <a:srgbClr val="00B0F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b="1" dirty="0"/>
              <a:t>P</a:t>
            </a:r>
            <a:endParaRPr lang="en-CA" sz="3200" b="1" dirty="0"/>
          </a:p>
        </p:txBody>
      </p:sp>
      <p:sp>
        <p:nvSpPr>
          <p:cNvPr id="18" name="Up Arrow 17"/>
          <p:cNvSpPr/>
          <p:nvPr/>
        </p:nvSpPr>
        <p:spPr>
          <a:xfrm>
            <a:off x="5940152" y="4941168"/>
            <a:ext cx="936104" cy="1656184"/>
          </a:xfrm>
          <a:prstGeom prst="upArrow">
            <a:avLst/>
          </a:prstGeom>
          <a:solidFill>
            <a:srgbClr val="00B0F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b="1" dirty="0"/>
              <a:t>P</a:t>
            </a:r>
            <a:endParaRPr lang="en-C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6" grpId="0" build="allAtOnce" animBg="1"/>
      <p:bldP spid="17" grpId="0" build="allAtOnce" animBg="1"/>
      <p:bldP spid="18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owithoutwalls.files.wordpress.com/2009/01/blank_world_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80728"/>
            <a:ext cx="7272808" cy="401216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43608" y="332656"/>
            <a:ext cx="6840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 smtClean="0"/>
              <a:t>Location: Windsor, ON</a:t>
            </a:r>
            <a:endParaRPr lang="en-CA" sz="3000" dirty="0"/>
          </a:p>
        </p:txBody>
      </p:sp>
      <p:sp>
        <p:nvSpPr>
          <p:cNvPr id="8" name="5-Point Star 7"/>
          <p:cNvSpPr/>
          <p:nvPr/>
        </p:nvSpPr>
        <p:spPr>
          <a:xfrm>
            <a:off x="1907704" y="1700808"/>
            <a:ext cx="504056" cy="432048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27" name="Picture 3" descr="latitu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157192"/>
            <a:ext cx="1185307" cy="116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ANd9GcTQZJT5jPMg5gL5W_R_KAfGa_zrWFrkP-2NSNM8Rz5TgukxGqH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5229200"/>
            <a:ext cx="994644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flash-raindrop-stripp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157192"/>
            <a:ext cx="73303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win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5085184"/>
            <a:ext cx="1584176" cy="1046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http://t0.gstatic.com/images?q=tbn:ANd9GcRNCSItSS2bicsbgPrGVO_E0HT3lnZ3s6E16cTMA_7C9CI2muf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5157192"/>
            <a:ext cx="1463388" cy="1008112"/>
          </a:xfrm>
          <a:prstGeom prst="rect">
            <a:avLst/>
          </a:prstGeom>
          <a:noFill/>
        </p:spPr>
      </p:pic>
      <p:sp>
        <p:nvSpPr>
          <p:cNvPr id="17" name="Up Arrow 16"/>
          <p:cNvSpPr/>
          <p:nvPr/>
        </p:nvSpPr>
        <p:spPr>
          <a:xfrm>
            <a:off x="2555776" y="5013176"/>
            <a:ext cx="936104" cy="1656184"/>
          </a:xfrm>
          <a:prstGeom prst="upArrow">
            <a:avLst/>
          </a:prstGeom>
          <a:solidFill>
            <a:srgbClr val="FF000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b="1" dirty="0" smtClean="0"/>
              <a:t>T</a:t>
            </a:r>
            <a:endParaRPr lang="en-CA" sz="3200" b="1" dirty="0"/>
          </a:p>
        </p:txBody>
      </p:sp>
      <p:sp>
        <p:nvSpPr>
          <p:cNvPr id="18" name="Up Arrow 17"/>
          <p:cNvSpPr/>
          <p:nvPr/>
        </p:nvSpPr>
        <p:spPr>
          <a:xfrm>
            <a:off x="5940152" y="5013176"/>
            <a:ext cx="936104" cy="1656184"/>
          </a:xfrm>
          <a:prstGeom prst="upArrow">
            <a:avLst/>
          </a:prstGeom>
          <a:solidFill>
            <a:srgbClr val="FF000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b="1" dirty="0" smtClean="0"/>
              <a:t>T</a:t>
            </a:r>
            <a:endParaRPr lang="en-CA" sz="3200" b="1" dirty="0"/>
          </a:p>
        </p:txBody>
      </p:sp>
      <p:sp>
        <p:nvSpPr>
          <p:cNvPr id="19" name="Up Arrow 18"/>
          <p:cNvSpPr/>
          <p:nvPr/>
        </p:nvSpPr>
        <p:spPr>
          <a:xfrm>
            <a:off x="0" y="5013176"/>
            <a:ext cx="936104" cy="1656184"/>
          </a:xfrm>
          <a:prstGeom prst="upArrow">
            <a:avLst/>
          </a:prstGeom>
          <a:solidFill>
            <a:srgbClr val="FF000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b="1" dirty="0" smtClean="0"/>
              <a:t>T</a:t>
            </a:r>
            <a:endParaRPr lang="en-CA" sz="3200" b="1" dirty="0"/>
          </a:p>
        </p:txBody>
      </p:sp>
      <p:sp>
        <p:nvSpPr>
          <p:cNvPr id="20" name="Rectangle 19"/>
          <p:cNvSpPr/>
          <p:nvPr/>
        </p:nvSpPr>
        <p:spPr>
          <a:xfrm>
            <a:off x="1475656" y="6093296"/>
            <a:ext cx="1152128" cy="504056"/>
          </a:xfrm>
          <a:prstGeom prst="rect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VARIES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build="allAtOnce" animBg="1"/>
      <p:bldP spid="18" grpId="0" build="allAtOnce" animBg="1"/>
      <p:bldP spid="19" grpId="0" build="allAtOnce" animBg="1"/>
      <p:bldP spid="20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3448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500" u="sng" spc="600" dirty="0" smtClean="0">
                <a:solidFill>
                  <a:srgbClr val="FF0000"/>
                </a:solidFill>
                <a:latin typeface="African" pitchFamily="2" charset="0"/>
              </a:rPr>
              <a:t>1. </a:t>
            </a:r>
            <a:r>
              <a:rPr lang="en-CA" sz="4500" u="sng" spc="600" dirty="0" smtClean="0">
                <a:solidFill>
                  <a:srgbClr val="FF0000"/>
                </a:solidFill>
                <a:latin typeface="Anthracite" pitchFamily="2" charset="0"/>
              </a:rPr>
              <a:t>LATITUDE</a:t>
            </a:r>
            <a:endParaRPr lang="en-CA" sz="4500" u="sng" spc="600" dirty="0">
              <a:solidFill>
                <a:srgbClr val="FF0000"/>
              </a:solidFill>
              <a:latin typeface="Anthracite" pitchFamily="2" charset="0"/>
            </a:endParaRPr>
          </a:p>
        </p:txBody>
      </p:sp>
      <p:pic>
        <p:nvPicPr>
          <p:cNvPr id="2050" name="Picture 2" descr="latitu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996952"/>
            <a:ext cx="19050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771800" y="2060848"/>
            <a:ext cx="6048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As latitude INCREASES, the average daily temperature DECREASES</a:t>
            </a:r>
            <a:endParaRPr lang="en-CA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3789040"/>
            <a:ext cx="612068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>
                <a:solidFill>
                  <a:srgbClr val="FF0000"/>
                </a:solidFill>
              </a:rPr>
              <a:t>Latitude increases towards the North and South Poles, it is 0 (zero) at the equator</a:t>
            </a:r>
          </a:p>
          <a:p>
            <a:endParaRPr lang="en-CA" sz="2600" dirty="0" smtClean="0">
              <a:solidFill>
                <a:srgbClr val="FF0000"/>
              </a:solidFill>
            </a:endParaRPr>
          </a:p>
          <a:p>
            <a:r>
              <a:rPr lang="en-CA" sz="2600" dirty="0" smtClean="0">
                <a:solidFill>
                  <a:srgbClr val="FF0000"/>
                </a:solidFill>
              </a:rPr>
              <a:t>The temperature gets colder toward the poles.</a:t>
            </a:r>
            <a:endParaRPr lang="en-CA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78488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500" spc="600" dirty="0" smtClean="0">
                <a:solidFill>
                  <a:srgbClr val="FF0000"/>
                </a:solidFill>
                <a:latin typeface="Anthracite" pitchFamily="2" charset="0"/>
              </a:rPr>
              <a:t>			</a:t>
            </a:r>
            <a:r>
              <a:rPr lang="en-CA" sz="4500" u="sng" spc="600" dirty="0" smtClean="0">
                <a:solidFill>
                  <a:srgbClr val="FF0000"/>
                </a:solidFill>
                <a:latin typeface="Anthracite" pitchFamily="2" charset="0"/>
              </a:rPr>
              <a:t>LATITUDE</a:t>
            </a:r>
            <a:r>
              <a:rPr lang="en-CA" sz="3000" spc="600" dirty="0" smtClean="0">
                <a:solidFill>
                  <a:srgbClr val="FF0000"/>
                </a:solidFill>
                <a:latin typeface="Anthracite" pitchFamily="2" charset="0"/>
              </a:rPr>
              <a:t> </a:t>
            </a:r>
            <a:r>
              <a:rPr lang="en-CA" sz="3000" dirty="0" smtClean="0">
                <a:solidFill>
                  <a:srgbClr val="FF0000"/>
                </a:solidFill>
              </a:rPr>
              <a:t>(continued</a:t>
            </a:r>
            <a:r>
              <a:rPr lang="en-CA" sz="3000" spc="600" dirty="0" smtClean="0">
                <a:solidFill>
                  <a:srgbClr val="FF0000"/>
                </a:solidFill>
              </a:rPr>
              <a:t>)</a:t>
            </a:r>
            <a:endParaRPr lang="en-CA" sz="3000" spc="600" dirty="0">
              <a:solidFill>
                <a:srgbClr val="FF0000"/>
              </a:solidFill>
              <a:latin typeface="Anthracite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844824"/>
            <a:ext cx="77768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Belts of low pressure at 0</a:t>
            </a:r>
            <a:r>
              <a:rPr lang="en-CA" sz="3000" baseline="30000" dirty="0" smtClean="0">
                <a:latin typeface="Times New Roman"/>
                <a:cs typeface="Times New Roman"/>
              </a:rPr>
              <a:t>◦</a:t>
            </a:r>
            <a:r>
              <a:rPr lang="en-CA" sz="3000" dirty="0" smtClean="0"/>
              <a:t> and 60</a:t>
            </a:r>
            <a:r>
              <a:rPr lang="en-CA" sz="3000" baseline="30000" dirty="0" smtClean="0">
                <a:latin typeface="Times New Roman"/>
                <a:cs typeface="Times New Roman"/>
              </a:rPr>
              <a:t>◦</a:t>
            </a:r>
            <a:r>
              <a:rPr lang="en-CA" sz="3000" dirty="0" smtClean="0"/>
              <a:t> N and S latitudes produce heavy precipitation  </a:t>
            </a:r>
          </a:p>
          <a:p>
            <a:endParaRPr lang="en-CA" sz="3000" dirty="0" smtClean="0"/>
          </a:p>
          <a:p>
            <a:endParaRPr lang="en-CA" sz="3000" dirty="0" smtClean="0"/>
          </a:p>
          <a:p>
            <a:r>
              <a:rPr lang="en-CA" sz="3000" dirty="0" smtClean="0"/>
              <a:t>Belts of high pressure centered at 30</a:t>
            </a:r>
            <a:r>
              <a:rPr lang="en-CA" sz="3000" baseline="30000" dirty="0" smtClean="0">
                <a:latin typeface="Times New Roman"/>
                <a:cs typeface="Times New Roman"/>
              </a:rPr>
              <a:t>◦</a:t>
            </a:r>
            <a:r>
              <a:rPr lang="en-CA" sz="3000" dirty="0" smtClean="0"/>
              <a:t> N and S produce dry climates, even deserts</a:t>
            </a:r>
          </a:p>
          <a:p>
            <a:endParaRPr lang="en-CA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86409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500" u="sng" spc="-150" dirty="0" smtClean="0">
                <a:solidFill>
                  <a:srgbClr val="FF0000"/>
                </a:solidFill>
                <a:latin typeface="Anthracite"/>
              </a:rPr>
              <a:t>2. LARGE  </a:t>
            </a:r>
            <a:r>
              <a:rPr lang="en-CA" sz="4500" u="sng" spc="600" dirty="0" smtClean="0">
                <a:solidFill>
                  <a:srgbClr val="FF0000"/>
                </a:solidFill>
                <a:latin typeface="Anthracite"/>
              </a:rPr>
              <a:t>LANDMASSES</a:t>
            </a:r>
            <a:endParaRPr lang="en-CA" sz="4500" u="sng" spc="600" dirty="0">
              <a:solidFill>
                <a:srgbClr val="FF0000"/>
              </a:solidFill>
              <a:latin typeface="Anthracite"/>
            </a:endParaRPr>
          </a:p>
        </p:txBody>
      </p:sp>
      <p:pic>
        <p:nvPicPr>
          <p:cNvPr id="3" name="Picture 4" descr="ANd9GcTQZJT5jPMg5gL5W_R_KAfGa_zrWFrkP-2NSNM8Rz5TgukxGqH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80928"/>
            <a:ext cx="182574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87824" y="1484784"/>
            <a:ext cx="54726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Near the center large landmasses have:</a:t>
            </a:r>
          </a:p>
          <a:p>
            <a:endParaRPr lang="en-CA" sz="3200" dirty="0" smtClean="0"/>
          </a:p>
          <a:p>
            <a:pPr>
              <a:buFont typeface="Arial" pitchFamily="34" charset="0"/>
              <a:buChar char="•"/>
            </a:pPr>
            <a:r>
              <a:rPr lang="en-CA" sz="3200" dirty="0" smtClean="0"/>
              <a:t>wider ranges in </a:t>
            </a:r>
            <a:r>
              <a:rPr lang="en-CA" sz="3200" dirty="0" smtClean="0">
                <a:solidFill>
                  <a:srgbClr val="FF0000"/>
                </a:solidFill>
              </a:rPr>
              <a:t>Temperature</a:t>
            </a:r>
            <a:r>
              <a:rPr lang="en-CA" sz="3200" dirty="0" smtClean="0"/>
              <a:t>, both between day and night and seasonally</a:t>
            </a:r>
          </a:p>
          <a:p>
            <a:endParaRPr lang="en-CA" sz="3200" dirty="0" smtClean="0"/>
          </a:p>
          <a:p>
            <a:pPr>
              <a:buFont typeface="Arial" pitchFamily="34" charset="0"/>
              <a:buChar char="•"/>
            </a:pPr>
            <a:r>
              <a:rPr lang="en-CA" sz="3200" dirty="0" smtClean="0"/>
              <a:t>Tend to have dry climates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87129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500" u="sng" spc="600" dirty="0" smtClean="0">
                <a:solidFill>
                  <a:srgbClr val="FF0000"/>
                </a:solidFill>
                <a:latin typeface="African" pitchFamily="2" charset="0"/>
              </a:rPr>
              <a:t>3. </a:t>
            </a:r>
            <a:r>
              <a:rPr lang="en-CA" sz="4500" u="sng" spc="600" dirty="0" smtClean="0">
                <a:solidFill>
                  <a:srgbClr val="FF0000"/>
                </a:solidFill>
                <a:latin typeface="Anthracite" pitchFamily="2" charset="0"/>
              </a:rPr>
              <a:t>LARGE BODIES OF WATER</a:t>
            </a:r>
            <a:endParaRPr lang="en-CA" sz="4500" u="sng" spc="600" dirty="0">
              <a:solidFill>
                <a:srgbClr val="FF0000"/>
              </a:solidFill>
              <a:latin typeface="Anthracite" pitchFamily="2" charset="0"/>
            </a:endParaRPr>
          </a:p>
        </p:txBody>
      </p:sp>
      <p:pic>
        <p:nvPicPr>
          <p:cNvPr id="3" name="Picture 5" descr="flash-raindrop-stripp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167550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43808" y="1772816"/>
            <a:ext cx="568863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There is a moderating effect on the temperature of </a:t>
            </a:r>
            <a:r>
              <a:rPr lang="en-CA" sz="3200" dirty="0" smtClean="0">
                <a:solidFill>
                  <a:srgbClr val="FF0000"/>
                </a:solidFill>
              </a:rPr>
              <a:t>coastal areas</a:t>
            </a:r>
            <a:r>
              <a:rPr lang="en-CA" sz="3200" dirty="0" smtClean="0"/>
              <a:t>:</a:t>
            </a:r>
          </a:p>
          <a:p>
            <a:endParaRPr lang="en-CA" sz="3200" dirty="0" smtClean="0"/>
          </a:p>
          <a:p>
            <a:pPr>
              <a:buFont typeface="Arial" pitchFamily="34" charset="0"/>
              <a:buChar char="•"/>
            </a:pPr>
            <a:r>
              <a:rPr lang="en-CA" sz="3000" dirty="0" smtClean="0"/>
              <a:t>Low ranges in temperature, both between day and night and seasonally</a:t>
            </a:r>
          </a:p>
          <a:p>
            <a:endParaRPr lang="en-CA" sz="3000" dirty="0" smtClean="0"/>
          </a:p>
          <a:p>
            <a:pPr>
              <a:buFont typeface="Arial" pitchFamily="34" charset="0"/>
              <a:buChar char="•"/>
            </a:pPr>
            <a:r>
              <a:rPr lang="en-CA" sz="3000" dirty="0" smtClean="0"/>
              <a:t>Higher than average precipitation</a:t>
            </a:r>
          </a:p>
          <a:p>
            <a:pPr>
              <a:buFont typeface="Arial" pitchFamily="34" charset="0"/>
              <a:buChar char="•"/>
            </a:pPr>
            <a:endParaRPr lang="en-CA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792088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500" u="sng" spc="600" dirty="0" smtClean="0">
                <a:solidFill>
                  <a:srgbClr val="FF0000"/>
                </a:solidFill>
                <a:latin typeface="African" pitchFamily="2" charset="0"/>
              </a:rPr>
              <a:t>4.</a:t>
            </a:r>
            <a:r>
              <a:rPr lang="en-CA" sz="4500" u="sng" spc="600" dirty="0" smtClean="0">
                <a:solidFill>
                  <a:srgbClr val="FF0000"/>
                </a:solidFill>
                <a:latin typeface="Anthracite" pitchFamily="2" charset="0"/>
              </a:rPr>
              <a:t>MOUNTAIN RANGES</a:t>
            </a:r>
            <a:endParaRPr lang="en-CA" sz="4500" u="sng" spc="600" dirty="0" smtClean="0">
              <a:solidFill>
                <a:srgbClr val="FF0000"/>
              </a:solidFill>
              <a:latin typeface="Anthracite" pitchFamily="2" charset="0"/>
            </a:endParaRPr>
          </a:p>
          <a:p>
            <a:pPr algn="ctr"/>
            <a:endParaRPr lang="en-CA" sz="3000" spc="600" dirty="0">
              <a:solidFill>
                <a:srgbClr val="FF0000"/>
              </a:solidFill>
              <a:latin typeface="Anthracite" pitchFamily="2" charset="0"/>
            </a:endParaRPr>
          </a:p>
        </p:txBody>
      </p:sp>
      <p:pic>
        <p:nvPicPr>
          <p:cNvPr id="3" name="Picture 2" descr="ANd9GcTCLWnfORlc6tJMbS42MBoJvkzMnsCdq92iWIfHaZ1SvgrlIut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564904"/>
            <a:ext cx="2750437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91880" y="1628800"/>
            <a:ext cx="51845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Windward sides are cooled, while leeward sides are warmed.</a:t>
            </a:r>
          </a:p>
          <a:p>
            <a:endParaRPr lang="en-CA" dirty="0" smtClean="0"/>
          </a:p>
          <a:p>
            <a:r>
              <a:rPr lang="en-CA" sz="3000" dirty="0" smtClean="0"/>
              <a:t>Windward sides of mountains tend to receive higher than average precipitation; leeward side tend to receive lower than average precipitation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u="sng" spc="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frican" pitchFamily="2" charset="0"/>
              </a:rPr>
              <a:t>5.</a:t>
            </a:r>
            <a:r>
              <a:rPr lang="en-CA" sz="4000" u="sng" spc="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hracite" pitchFamily="2" charset="0"/>
              </a:rPr>
              <a:t>ELEVATION</a:t>
            </a:r>
            <a:endParaRPr lang="en-CA" sz="4000" u="sng" spc="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hracite" pitchFamily="2" charset="0"/>
            </a:endParaRPr>
          </a:p>
        </p:txBody>
      </p:sp>
      <p:pic>
        <p:nvPicPr>
          <p:cNvPr id="3" name="Picture 3" descr="elevation-map-holy-land_1188769_in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08920"/>
            <a:ext cx="3462841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923928" y="2924944"/>
            <a:ext cx="4680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As </a:t>
            </a:r>
            <a:r>
              <a:rPr lang="en-CA" sz="3000" dirty="0" smtClean="0">
                <a:solidFill>
                  <a:srgbClr val="FF0000"/>
                </a:solidFill>
              </a:rPr>
              <a:t>elevation</a:t>
            </a:r>
            <a:r>
              <a:rPr lang="en-CA" sz="3000" dirty="0" smtClean="0"/>
              <a:t> increases, the average yearly temperature decreases</a:t>
            </a:r>
            <a:endParaRPr lang="en-CA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256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African</vt:lpstr>
      <vt:lpstr>Anthracite</vt:lpstr>
      <vt:lpstr>Arial</vt:lpstr>
      <vt:lpstr>Calibri</vt:lpstr>
      <vt:lpstr>Times New Roman</vt:lpstr>
      <vt:lpstr>Office Theme</vt:lpstr>
      <vt:lpstr>Factors that Affect Climate Legend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Legend</dc:title>
  <dc:creator>Shannon</dc:creator>
  <cp:lastModifiedBy>Shannon Munson</cp:lastModifiedBy>
  <cp:revision>11</cp:revision>
  <dcterms:created xsi:type="dcterms:W3CDTF">2014-03-06T18:50:16Z</dcterms:created>
  <dcterms:modified xsi:type="dcterms:W3CDTF">2014-06-12T19:03:27Z</dcterms:modified>
</cp:coreProperties>
</file>